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45741A-CEF5-4E5D-A721-6CF480B27528}">
  <a:tblStyle styleId="{2445741A-CEF5-4E5D-A721-6CF480B27528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7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" name="Google Shape;162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6bce7b4d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6bce7b4d2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g46bce7b4d2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14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6bce7b4d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6bce7b4d2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g46bce7b4d2_0_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5" name="Google Shape;12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59931bedb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59931bedb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459931bedb_0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6bce7b4d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6bce7b4d2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46bce7b4d2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l.cam.ac.uk/~rja14/Papers/npfit-mpp-2014-case-history.pdf" TargetMode="External"/><Relationship Id="rId3" Type="http://schemas.openxmlformats.org/officeDocument/2006/relationships/hyperlink" Target="https://en.wikipedia.org/wiki/NHS_Connecting_for_Health" TargetMode="External"/><Relationship Id="rId7" Type="http://schemas.openxmlformats.org/officeDocument/2006/relationships/hyperlink" Target="http://webarchive.nationalarchives.gov.uk/20081105162158/http:/www.connectingforhealth.nhs.uk/about/history" TargetMode="External"/><Relationship Id="rId12" Type="http://schemas.openxmlformats.org/officeDocument/2006/relationships/hyperlink" Target="https://www.researchgate.net/profile/Craig_Shepher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arliament.uk/business/publications/written-questions-answers-statements/written-questions-answers/?house=commons,lords&amp;keywords=Lorenzo&amp;max=50&amp;member=4244&amp;page=1&amp;questiontype=AllQuestions" TargetMode="External"/><Relationship Id="rId11" Type="http://schemas.openxmlformats.org/officeDocument/2006/relationships/hyperlink" Target="https://www.researchgate.net/profile/Christopher_Clegg" TargetMode="External"/><Relationship Id="rId5" Type="http://schemas.openxmlformats.org/officeDocument/2006/relationships/hyperlink" Target="http://www.parliament.uk" TargetMode="External"/><Relationship Id="rId10" Type="http://schemas.openxmlformats.org/officeDocument/2006/relationships/hyperlink" Target="http://journals.sagepub.com/doi/pdf/10.1177/0951484816662492" TargetMode="External"/><Relationship Id="rId4" Type="http://schemas.openxmlformats.org/officeDocument/2006/relationships/hyperlink" Target="https://www.nao.org.uk/wp-content/uploads/2013/06/10171-001_NPfiT_Review.pdf" TargetMode="External"/><Relationship Id="rId9" Type="http://schemas.openxmlformats.org/officeDocument/2006/relationships/hyperlink" Target="https://www.digitalhealth.net/2008/03/npfit-progress-so-far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15102" y="172210"/>
            <a:ext cx="11876898" cy="637296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>
            <a:spLocks noGrp="1"/>
          </p:cNvSpPr>
          <p:nvPr>
            <p:ph type="ctrTitle"/>
          </p:nvPr>
        </p:nvSpPr>
        <p:spPr>
          <a:xfrm>
            <a:off x="812800" y="704875"/>
            <a:ext cx="6570133" cy="295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GB" b="1"/>
              <a:t>Agency</a:t>
            </a:r>
            <a:br>
              <a:rPr lang="en-GB" b="1"/>
            </a:br>
            <a:r>
              <a:rPr lang="en-GB" b="1"/>
              <a:t>NHS Connecting for Health</a:t>
            </a:r>
            <a:r>
              <a:rPr lang="en-GB"/>
              <a:t> (CFH) </a:t>
            </a:r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1597434" y="5202238"/>
            <a:ext cx="9578566" cy="7413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/>
              <a:t>Programme: </a:t>
            </a:r>
            <a:r>
              <a:rPr lang="en-GB" b="1"/>
              <a:t>NHS National Programme for IT</a:t>
            </a:r>
            <a:r>
              <a:rPr lang="en-GB"/>
              <a:t> (NPfIT)</a:t>
            </a:r>
            <a:endParaRPr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9CD0CA8-FEC4-4F46-8F23-A63B0933E4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456"/>
    </mc:Choice>
    <mc:Fallback xmlns="">
      <p:transition spd="slow" advTm="43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/>
              <a:t>Consequences of the failure</a:t>
            </a:r>
            <a:endParaRPr/>
          </a:p>
        </p:txBody>
      </p:sp>
      <p:sp>
        <p:nvSpPr>
          <p:cNvPr id="159" name="Google Shape;159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A huge debt for tax payers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Frustration among MPs, Computer professionals and general public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Legal battles between the NHS and LSPs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Some regional contracts and commitments remained outstanding despite disbursement for the project, on the tax payer’s cost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The NHS claiming back only tiny proportion, the contract provided for, from those who withdraw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Whilst the NPfIT was cancelled, leftover spending would be invested by NHS into local software solutions rather than a single nationally imposed system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30070E0-3FA4-4AB2-A57A-EB06E5A79C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319"/>
    </mc:Choice>
    <mc:Fallback xmlns="">
      <p:transition spd="slow" advTm="67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>
            <a:spLocks noGrp="1"/>
          </p:cNvSpPr>
          <p:nvPr>
            <p:ph type="title"/>
          </p:nvPr>
        </p:nvSpPr>
        <p:spPr>
          <a:xfrm>
            <a:off x="368300" y="161925"/>
            <a:ext cx="9779000" cy="574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GB" sz="3959"/>
              <a:t>Recovery from the failure </a:t>
            </a:r>
            <a:endParaRPr sz="3959"/>
          </a:p>
        </p:txBody>
      </p:sp>
      <p:sp>
        <p:nvSpPr>
          <p:cNvPr id="166" name="Google Shape;166;p23"/>
          <p:cNvSpPr txBox="1">
            <a:spLocks noGrp="1"/>
          </p:cNvSpPr>
          <p:nvPr>
            <p:ph type="body" idx="1"/>
          </p:nvPr>
        </p:nvSpPr>
        <p:spPr>
          <a:xfrm>
            <a:off x="387349" y="1231900"/>
            <a:ext cx="11674021" cy="53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90"/>
              <a:buFont typeface="Noto Sans Symbols"/>
              <a:buChar char="➢"/>
            </a:pPr>
            <a:r>
              <a:rPr lang="en-GB" sz="2590"/>
              <a:t>Dismantlement of the NPfIT project and NHS body heading it</a:t>
            </a:r>
            <a:endParaRPr/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None/>
            </a:pPr>
            <a:endParaRPr sz="2590"/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Font typeface="Noto Sans Symbols"/>
              <a:buChar char="➢"/>
            </a:pPr>
            <a:r>
              <a:rPr lang="en-GB" sz="2590"/>
              <a:t>Rebranding of the NHS body responsible for IT provision in healthcare, to </a:t>
            </a:r>
            <a:r>
              <a:rPr lang="en-GB" sz="2590" b="1"/>
              <a:t>NHS digital</a:t>
            </a:r>
            <a:r>
              <a:rPr lang="en-GB" sz="2590"/>
              <a:t> (</a:t>
            </a:r>
            <a:r>
              <a:rPr lang="en-GB" sz="1800"/>
              <a:t> Health and Social Care Information Centre)</a:t>
            </a:r>
            <a:endParaRPr sz="1800"/>
          </a:p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Font typeface="Noto Sans Symbols"/>
              <a:buChar char="➢"/>
            </a:pPr>
            <a:r>
              <a:rPr lang="en-GB" sz="2590"/>
              <a:t>Rethinking its objectives </a:t>
            </a:r>
            <a:endParaRPr sz="2590"/>
          </a:p>
          <a:p>
            <a:pPr marL="228600" lvl="0" indent="-22860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590"/>
              <a:buChar char="•"/>
            </a:pPr>
            <a:r>
              <a:rPr lang="en-GB" sz="2590"/>
              <a:t>The set up of new Foundation Trust vs Acute Trusts</a:t>
            </a:r>
            <a:endParaRPr/>
          </a:p>
          <a:p>
            <a:pPr marL="68580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Noto Sans Symbols"/>
              <a:buChar char="▪"/>
            </a:pPr>
            <a:r>
              <a:rPr lang="en-GB" sz="1850"/>
              <a:t>have freedom to decide locally how to meet their obligations</a:t>
            </a:r>
            <a:endParaRPr/>
          </a:p>
          <a:p>
            <a:pPr marL="68580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Noto Sans Symbols"/>
              <a:buChar char="▪"/>
            </a:pPr>
            <a:r>
              <a:rPr lang="en-GB" sz="1850"/>
              <a:t>are accountable to local people, who can become members and governors </a:t>
            </a:r>
            <a:endParaRPr/>
          </a:p>
          <a:p>
            <a:pPr marL="685800" lvl="1" indent="-228600" algn="l" rtl="0">
              <a:lnSpc>
                <a:spcPct val="8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50"/>
              <a:buFont typeface="Noto Sans Symbols"/>
              <a:buChar char="▪"/>
            </a:pPr>
            <a:r>
              <a:rPr lang="en-GB" sz="1850"/>
              <a:t>are authorised and monitored by an independent regulator for NHS foundation trusts</a:t>
            </a:r>
            <a:endParaRPr/>
          </a:p>
          <a:p>
            <a:pPr marL="22860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9BE5EAE-3587-41FB-98BE-3DD306B19B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677"/>
    </mc:Choice>
    <mc:Fallback xmlns="">
      <p:transition spd="slow" advTm="97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6565900" cy="75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/>
              <a:t>Recovery from the failure </a:t>
            </a:r>
            <a:endParaRPr/>
          </a:p>
        </p:txBody>
      </p:sp>
      <p:sp>
        <p:nvSpPr>
          <p:cNvPr id="173" name="Google Shape;173;p24"/>
          <p:cNvSpPr txBox="1">
            <a:spLocks noGrp="1"/>
          </p:cNvSpPr>
          <p:nvPr>
            <p:ph type="body" idx="1"/>
          </p:nvPr>
        </p:nvSpPr>
        <p:spPr>
          <a:xfrm>
            <a:off x="7036085" y="365125"/>
            <a:ext cx="4914900" cy="61227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Summery care records – Incidents reported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1400"/>
              <a:t> another 7 million to stabilize it</a:t>
            </a:r>
            <a:endParaRPr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sz="14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New effort are focused on the, Spine, record transferee and patients facing services</a:t>
            </a:r>
            <a:endParaRPr/>
          </a:p>
          <a:p>
            <a:pPr marL="685800" lvl="1" indent="-1397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endParaRPr sz="14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A new investment of a 13 billion proposal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1400"/>
              <a:t>data gathering and analytics 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1400"/>
              <a:t>NHS spine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1400"/>
              <a:t>cyber security centre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-GB" sz="1400"/>
              <a:t>led by senior leaders in NHS England and NHS Digital</a:t>
            </a:r>
            <a:r>
              <a:rPr lang="en-GB" sz="1400" b="1"/>
              <a:t> 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more focused on supporting trusts to transform themselves.</a:t>
            </a:r>
            <a:endParaRPr/>
          </a:p>
          <a:p>
            <a:pPr marL="228600" lvl="0" indent="-1143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graphicFrame>
        <p:nvGraphicFramePr>
          <p:cNvPr id="174" name="Google Shape;174;p24"/>
          <p:cNvGraphicFramePr/>
          <p:nvPr/>
        </p:nvGraphicFramePr>
        <p:xfrm>
          <a:off x="609600" y="1117600"/>
          <a:ext cx="5805725" cy="539425"/>
        </p:xfrm>
        <a:graphic>
          <a:graphicData uri="http://schemas.openxmlformats.org/drawingml/2006/table">
            <a:tbl>
              <a:tblPr firstRow="1" bandRow="1">
                <a:noFill/>
                <a:tableStyleId>{2445741A-CEF5-4E5D-A721-6CF480B27528}</a:tableStyleId>
              </a:tblPr>
              <a:tblGrid>
                <a:gridCol w="5805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39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Audit in June 2013 – High percentage = high faliur</a:t>
                      </a: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75" name="Google Shape;175;p24"/>
          <p:cNvSpPr txBox="1"/>
          <p:nvPr/>
        </p:nvSpPr>
        <p:spPr>
          <a:xfrm>
            <a:off x="838200" y="1870075"/>
            <a:ext cx="4914900" cy="4132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p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7715" y="1870075"/>
            <a:ext cx="6197885" cy="357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403DA60-5D6D-4633-AA74-D2C9458D9B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69"/>
    </mc:Choice>
    <mc:Fallback xmlns="">
      <p:transition spd="slow" advTm="26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/>
              <a:t>How the failure might have been avoided</a:t>
            </a:r>
            <a:endParaRPr/>
          </a:p>
        </p:txBody>
      </p:sp>
      <p:sp>
        <p:nvSpPr>
          <p:cNvPr id="183" name="Google Shape;183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More accurate estimate of the scale of the project – Overambitious design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A better engagement with end users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GB" sz="1600"/>
              <a:t>Refusal of the DFH to make "concrete, objective information about NPfIT's progress [...] available to external observers", nor even to MPs”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Decision makers to invest in planning and consultation before rushing to procurement and implement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Better defined responsibilities among various parties involved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Abandoning ruthless standardisation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A better exit strategy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Considering socio-technical issues and pre existing systems</a:t>
            </a:r>
            <a:endParaRPr sz="2000"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F8AB71E-1158-427C-B426-681583AF9A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983"/>
    </mc:Choice>
    <mc:Fallback xmlns="">
      <p:transition spd="slow" advTm="25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6"/>
          <p:cNvSpPr txBox="1">
            <a:spLocks noGrp="1"/>
          </p:cNvSpPr>
          <p:nvPr>
            <p:ph type="body" idx="1"/>
          </p:nvPr>
        </p:nvSpPr>
        <p:spPr>
          <a:xfrm>
            <a:off x="191386" y="202019"/>
            <a:ext cx="12000564" cy="665603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/>
              <a:t>Slide 2: </a:t>
            </a:r>
            <a:r>
              <a:rPr lang="en-GB" sz="1600" dirty="0"/>
              <a:t>NHS Connecting for Health, Wikipedia. Available at </a:t>
            </a:r>
            <a:r>
              <a:rPr lang="en-GB" sz="1600" u="sng" dirty="0">
                <a:solidFill>
                  <a:schemeClr val="hlink"/>
                </a:solidFill>
                <a:hlinkClick r:id="rId3"/>
              </a:rPr>
              <a:t>https://en.wikipedia.org/wiki/NHS_Connecting_for_Health</a:t>
            </a:r>
            <a:r>
              <a:rPr lang="en-GB" sz="1600" dirty="0"/>
              <a:t> . Last edited on 31 October 2018, at 21:35 (Accessed 5/11/2018).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/>
              <a:t>Slide 4: </a:t>
            </a:r>
            <a:r>
              <a:rPr lang="en-GB" sz="1600" dirty="0"/>
              <a:t> Review of the final benefits statement for programmes previously managed under the National Programme for IT in the NHS, National Audit Office. Available at </a:t>
            </a:r>
            <a:r>
              <a:rPr lang="en-GB" sz="1600" u="sng" dirty="0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https://www.nao.org.uk/wp-content/uploads/2013/06/10171-001_NPfiT_Review.pdf</a:t>
            </a:r>
            <a:r>
              <a:rPr lang="en-GB" sz="16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GB" sz="1600" dirty="0"/>
              <a:t>Published June 2013. 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/>
              <a:t>Slide 5: </a:t>
            </a:r>
            <a:r>
              <a:rPr lang="en-GB" sz="1600" dirty="0"/>
              <a:t>Written questions and answers, </a:t>
            </a:r>
            <a:r>
              <a:rPr lang="en-GB" sz="1600" u="sng" dirty="0">
                <a:solidFill>
                  <a:schemeClr val="hlink"/>
                </a:solidFill>
                <a:hlinkClick r:id="rId5"/>
              </a:rPr>
              <a:t>www.parliament.uk</a:t>
            </a:r>
            <a:r>
              <a:rPr lang="en-GB" sz="1600" dirty="0"/>
              <a:t>. Sep-Oct 2018. Last modified date not available. Available at </a:t>
            </a:r>
            <a:r>
              <a:rPr lang="en-GB" sz="1600" u="sng" dirty="0">
                <a:solidFill>
                  <a:schemeClr val="hlink"/>
                </a:solidFill>
                <a:hlinkClick r:id="rId6"/>
              </a:rPr>
              <a:t>https://www.parliament.uk/business/publications/written-questions-answers-statements/written-questions-answers/?house=commons%2clords&amp;keywords=Lorenzo&amp;max=50&amp;member=4244&amp;page=1&amp;questiontype=AllQuestions</a:t>
            </a:r>
            <a:r>
              <a:rPr lang="en-GB" sz="1600" dirty="0"/>
              <a:t> (Accessed 5/11/2018).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/>
              <a:t>Slide 6 </a:t>
            </a:r>
            <a:r>
              <a:rPr lang="en-GB" sz="1600" dirty="0"/>
              <a:t> Slide 3: Delivering 21st Century IT Support for the NHS – A National Strategic Programme, How We Started, The National Archives. Available at </a:t>
            </a:r>
            <a:r>
              <a:rPr lang="en-GB" sz="1600" u="sng" dirty="0">
                <a:solidFill>
                  <a:schemeClr val="hlink"/>
                </a:solidFill>
                <a:hlinkClick r:id="rId7"/>
              </a:rPr>
              <a:t>http://webarchive.nationalarchives.gov.uk/20081105162158/http://www.connectingforhealth.nhs.uk/about/history</a:t>
            </a:r>
            <a:r>
              <a:rPr lang="en-GB" sz="1600" dirty="0"/>
              <a:t>. Last modified: Monday, 01 September 2008 02:55:24 PM (Accessed 5/11/2018).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/>
              <a:t>Slide 7:</a:t>
            </a:r>
            <a:r>
              <a:rPr lang="en-GB" sz="1600" dirty="0"/>
              <a:t> Oliver Campion-</a:t>
            </a:r>
            <a:r>
              <a:rPr lang="en-GB" sz="1600" dirty="0" err="1"/>
              <a:t>Awwad</a:t>
            </a:r>
            <a:r>
              <a:rPr lang="en-GB" sz="1600" dirty="0"/>
              <a:t>, Alexander Hayton, Leila Smith and Mark </a:t>
            </a:r>
            <a:r>
              <a:rPr lang="en-GB" sz="1600" dirty="0" err="1"/>
              <a:t>Vuaran</a:t>
            </a:r>
            <a:r>
              <a:rPr lang="en-GB" sz="1600" dirty="0"/>
              <a:t>, The National Programme for IT in the NHS A Case History. Available at </a:t>
            </a:r>
            <a:r>
              <a:rPr lang="en-GB" sz="1600" u="sng" dirty="0">
                <a:solidFill>
                  <a:schemeClr val="hlink"/>
                </a:solidFill>
                <a:hlinkClick r:id="rId8"/>
              </a:rPr>
              <a:t>https://www.cl.cam.ac.uk/~rja14/Papers/npfit-mpp-2014-case-history.pdf</a:t>
            </a:r>
            <a:r>
              <a:rPr lang="en-GB" sz="1600" dirty="0"/>
              <a:t>. Published February 2014. 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/>
              <a:t>Slide 8</a:t>
            </a:r>
            <a:r>
              <a:rPr lang="en-GB" sz="1600" dirty="0"/>
              <a:t>: Gordon Hextall, </a:t>
            </a:r>
            <a:r>
              <a:rPr lang="en-GB" sz="1600" dirty="0" err="1"/>
              <a:t>NPfIT</a:t>
            </a:r>
            <a:r>
              <a:rPr lang="en-GB" sz="1600" dirty="0"/>
              <a:t> progress so far. 27/3/2018. Available at </a:t>
            </a:r>
            <a:r>
              <a:rPr lang="en-GB" sz="1600" u="sng" dirty="0">
                <a:solidFill>
                  <a:schemeClr val="hlink"/>
                </a:solidFill>
                <a:hlinkClick r:id="rId9"/>
              </a:rPr>
              <a:t>https://www.digitalhealth.net/2008/03/npfit-progress-so-far/</a:t>
            </a:r>
            <a:r>
              <a:rPr lang="en-GB" sz="1600" dirty="0"/>
              <a:t> 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/>
              <a:t>Slide 9: </a:t>
            </a:r>
            <a:r>
              <a:rPr lang="en-GB" sz="1600" dirty="0" err="1"/>
              <a:t>Taghreed</a:t>
            </a:r>
            <a:r>
              <a:rPr lang="en-GB" sz="1600" dirty="0"/>
              <a:t> </a:t>
            </a:r>
            <a:r>
              <a:rPr lang="en-GB" sz="1600" dirty="0" err="1"/>
              <a:t>Justinia</a:t>
            </a:r>
            <a:r>
              <a:rPr lang="en-GB" sz="1600" dirty="0"/>
              <a:t>, The UK’s National Programme for IT: Why was it dismantled? Available at </a:t>
            </a:r>
            <a:r>
              <a:rPr lang="en-GB" sz="1600" u="sng" dirty="0">
                <a:solidFill>
                  <a:schemeClr val="hlink"/>
                </a:solidFill>
                <a:hlinkClick r:id="rId10"/>
              </a:rPr>
              <a:t>http://journals.sagepub.com/doi/pdf/10.1177/0951484816662492</a:t>
            </a:r>
            <a:r>
              <a:rPr lang="en-GB" sz="1600" dirty="0"/>
              <a:t>. Published November 16, 2016.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GB" sz="1600" b="1" dirty="0"/>
              <a:t>Slide 13: </a:t>
            </a:r>
            <a:r>
              <a:rPr lang="en-GB" sz="1600" dirty="0">
                <a:uFill>
                  <a:noFill/>
                </a:uFill>
                <a:hlinkClick r:id="rId11"/>
              </a:rPr>
              <a:t>Christopher Clegg</a:t>
            </a:r>
            <a:r>
              <a:rPr lang="en-GB" sz="1600" dirty="0"/>
              <a:t>, </a:t>
            </a:r>
            <a:r>
              <a:rPr lang="en-GB" sz="1600" dirty="0">
                <a:uFill>
                  <a:noFill/>
                </a:uFill>
                <a:hlinkClick r:id="rId12"/>
              </a:rPr>
              <a:t>Craig Shepherd</a:t>
            </a:r>
            <a:r>
              <a:rPr lang="en-GB" sz="1600" dirty="0"/>
              <a:t>, The biggest computer programme in the world...ever!': Time for a change in mindset?, Journal of Information Technology. Published July 2007. Available at https://www.researchgate.net/publication/220220670_'The_biggest_computer_programme_in_the_worldever'_Time_for_a_change_in_mindset</a:t>
            </a:r>
            <a:endParaRPr sz="16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title"/>
          </p:nvPr>
        </p:nvSpPr>
        <p:spPr>
          <a:xfrm>
            <a:off x="204537" y="234839"/>
            <a:ext cx="10635915" cy="691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GB" sz="3959"/>
              <a:t>Introduction </a:t>
            </a:r>
            <a:endParaRPr sz="3959"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1"/>
          </p:nvPr>
        </p:nvSpPr>
        <p:spPr>
          <a:xfrm>
            <a:off x="283408" y="1122071"/>
            <a:ext cx="11399254" cy="2195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➢"/>
            </a:pPr>
            <a:r>
              <a:rPr lang="en-GB" dirty="0"/>
              <a:t>2002 - NHS initiative to develop national IT infrastructure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➢"/>
            </a:pPr>
            <a:r>
              <a:rPr lang="en-GB" dirty="0"/>
              <a:t>Goal towards a single, centrally controlled system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➢"/>
            </a:pPr>
            <a:r>
              <a:rPr lang="en-GB" dirty="0"/>
              <a:t>Connect 30,000 GPs to 300 Hospitals 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➢"/>
            </a:pPr>
            <a:r>
              <a:rPr lang="en-GB" dirty="0"/>
              <a:t>Health professionals to have access nationally to patients’ medical records</a:t>
            </a:r>
            <a:endParaRPr dirty="0"/>
          </a:p>
        </p:txBody>
      </p:sp>
      <p:graphicFrame>
        <p:nvGraphicFramePr>
          <p:cNvPr id="98" name="Google Shape;98;p14"/>
          <p:cNvGraphicFramePr/>
          <p:nvPr/>
        </p:nvGraphicFramePr>
        <p:xfrm>
          <a:off x="529389" y="3317583"/>
          <a:ext cx="11153275" cy="3323850"/>
        </p:xfrm>
        <a:graphic>
          <a:graphicData uri="http://schemas.openxmlformats.org/drawingml/2006/table">
            <a:tbl>
              <a:tblPr firstRow="1" bandRow="1">
                <a:noFill/>
                <a:tableStyleId>{2445741A-CEF5-4E5D-A721-6CF480B27528}</a:tableStyleId>
              </a:tblPr>
              <a:tblGrid>
                <a:gridCol w="11153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23850">
                <a:tc>
                  <a:txBody>
                    <a:bodyPr/>
                    <a:lstStyle/>
                    <a:p>
                      <a:pPr marL="0" marR="0" lvl="0" indent="-1143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Noto Sans Symbols"/>
                        <a:buChar char="➢"/>
                      </a:pPr>
                      <a:r>
                        <a:rPr lang="en-GB" sz="1800" u="none" strike="noStrike" cap="none"/>
                        <a:t>Originally expected to cost £2.3 billion but in 2006, estimation</a:t>
                      </a:r>
                      <a:r>
                        <a:rPr lang="en-GB" sz="1800"/>
                        <a:t>s</a:t>
                      </a:r>
                      <a:r>
                        <a:rPr lang="en-GB" sz="1800" u="none" strike="noStrike" cap="none"/>
                        <a:t> soared between £12.4bn and 20bn</a:t>
                      </a:r>
                      <a:endParaRPr/>
                    </a:p>
                    <a:p>
                      <a:pPr marL="0" marR="0" lvl="0" indent="-1143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Noto Sans Symbols"/>
                        <a:buChar char="➢"/>
                      </a:pPr>
                      <a:r>
                        <a:rPr lang="en-GB" sz="1800"/>
                        <a:t>Project dismantled and agency c</a:t>
                      </a:r>
                      <a:r>
                        <a:rPr lang="en-GB" sz="1800" u="none" strike="noStrike" cap="none"/>
                        <a:t>eased to exist on 31 March 2013</a:t>
                      </a:r>
                      <a:endParaRPr sz="1800" u="none" strike="noStrike" cap="none"/>
                    </a:p>
                    <a:p>
                      <a:pPr marL="45720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r>
                        <a:rPr lang="en-GB" sz="1800" b="1"/>
                        <a:t>Duties t</a:t>
                      </a:r>
                      <a:r>
                        <a:rPr lang="en-GB" sz="1800" b="1" u="none" strike="noStrike" cap="none"/>
                        <a:t>aken over by:</a:t>
                      </a:r>
                      <a:endParaRPr/>
                    </a:p>
                    <a:p>
                      <a:pPr marL="285750" marR="0" lvl="0" indent="-28575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Noto Sans Symbols"/>
                        <a:buChar char="❑"/>
                      </a:pPr>
                      <a:r>
                        <a:rPr lang="en-GB" sz="1800" u="none" strike="noStrike" cap="none"/>
                        <a:t> Health and Social Care Information Centre, IT systems provider and contractor</a:t>
                      </a:r>
                      <a:endParaRPr/>
                    </a:p>
                    <a:p>
                      <a:pPr marL="457200" marR="0" lvl="1" indent="-11430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Noto Sans Symbols"/>
                        <a:buChar char="➢"/>
                      </a:pPr>
                      <a:r>
                        <a:rPr lang="en-GB" sz="1800" u="none" strike="noStrike" cap="none"/>
                        <a:t>quasi-autonomous non-governmental organisations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Noto Sans Symbols"/>
                        <a:buNone/>
                      </a:pPr>
                      <a:endParaRPr sz="1800" u="none" strike="noStrike" cap="none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62C623B-6F4D-4315-B6A8-4776A899B9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080"/>
    </mc:Choice>
    <mc:Fallback xmlns="">
      <p:transition spd="slow" advTm="730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GB" sz="3959"/>
              <a:t>Details of the case</a:t>
            </a:r>
            <a:endParaRPr sz="3959"/>
          </a:p>
        </p:txBody>
      </p:sp>
      <p:sp>
        <p:nvSpPr>
          <p:cNvPr id="105" name="Google Shape;105;p15"/>
          <p:cNvSpPr txBox="1">
            <a:spLocks noGrp="1"/>
          </p:cNvSpPr>
          <p:nvPr>
            <p:ph type="body" idx="1"/>
          </p:nvPr>
        </p:nvSpPr>
        <p:spPr>
          <a:xfrm>
            <a:off x="838200" y="1155033"/>
            <a:ext cx="10642600" cy="3658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England divided into 5 clusters </a:t>
            </a:r>
            <a:endParaRPr sz="180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Each cluster assigned to a different LSP</a:t>
            </a: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GB"/>
              <a:t>Companies contracted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DXC Technology – American </a:t>
            </a:r>
            <a:endParaRPr sz="1800"/>
          </a:p>
          <a:p>
            <a:pPr marL="68580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/>
              <a:t>Then Computer Science Corporation</a:t>
            </a:r>
            <a:endParaRPr sz="18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BT Health London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Accenture – </a:t>
            </a:r>
            <a:r>
              <a:rPr lang="en-GB" sz="1800">
                <a:solidFill>
                  <a:srgbClr val="FF0000"/>
                </a:solidFill>
              </a:rPr>
              <a:t>withdrew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 b="1"/>
              <a:t>Fujitsu - </a:t>
            </a:r>
            <a:r>
              <a:rPr lang="en-GB" sz="1800"/>
              <a:t>Japanese IT supplier - £896 million </a:t>
            </a:r>
            <a:r>
              <a:rPr lang="en-GB" sz="1800">
                <a:solidFill>
                  <a:srgbClr val="FF0000"/>
                </a:solidFill>
              </a:rPr>
              <a:t>contract terminated </a:t>
            </a:r>
            <a:r>
              <a:rPr lang="en-GB" sz="1800"/>
              <a:t> 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Contract handed to Cerner Corporation –  American health &amp; information technology provider</a:t>
            </a:r>
            <a:endParaRPr sz="1800"/>
          </a:p>
          <a:p>
            <a:pPr marL="228600" lvl="0" indent="-1143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graphicFrame>
        <p:nvGraphicFramePr>
          <p:cNvPr id="106" name="Google Shape;106;p15"/>
          <p:cNvGraphicFramePr/>
          <p:nvPr/>
        </p:nvGraphicFramePr>
        <p:xfrm>
          <a:off x="1054100" y="5053934"/>
          <a:ext cx="8813800" cy="1493530"/>
        </p:xfrm>
        <a:graphic>
          <a:graphicData uri="http://schemas.openxmlformats.org/drawingml/2006/table">
            <a:tbl>
              <a:tblPr firstRow="1" bandRow="1">
                <a:noFill/>
                <a:tableStyleId>{2445741A-CEF5-4E5D-A721-6CF480B27528}</a:tableStyleId>
              </a:tblPr>
              <a:tblGrid>
                <a:gridCol w="8813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2325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/>
                        <a:t>Additionally, for the national component of the system, the NHS hired:</a:t>
                      </a:r>
                      <a:endParaRPr/>
                    </a:p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BT </a:t>
                      </a:r>
                      <a:endParaRPr/>
                    </a:p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Atos Origin </a:t>
                      </a:r>
                      <a:endParaRPr/>
                    </a:p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Cerner</a:t>
                      </a:r>
                      <a:endParaRPr/>
                    </a:p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Cable and Wireless</a:t>
                      </a:r>
                      <a:endParaRPr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3C6C671-8586-49EF-8EE2-5673595097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229"/>
    </mc:Choice>
    <mc:Fallback xmlns="">
      <p:transition spd="slow" advTm="81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368299" y="238125"/>
            <a:ext cx="7396843" cy="67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GB" sz="3959"/>
              <a:t>Details of the case - Components</a:t>
            </a:r>
            <a:endParaRPr sz="3959"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1"/>
          </p:nvPr>
        </p:nvSpPr>
        <p:spPr>
          <a:xfrm>
            <a:off x="571700" y="914400"/>
            <a:ext cx="5582400" cy="55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sz="1800" u="sng"/>
              <a:t>Infrastructure</a:t>
            </a:r>
            <a:endParaRPr u="sng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NHS Spine  ----------------------------------------------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NHSmail -------------------------------------------------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National network for the NHS ---------------------</a:t>
            </a:r>
            <a:endParaRPr sz="1800"/>
          </a:p>
          <a:p>
            <a:pPr marL="228600" lvl="0" indent="-1143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228600" lvl="0" indent="-1143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228600" lvl="0" indent="-1143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sz="1800" u="sng"/>
              <a:t>Local Services</a:t>
            </a:r>
            <a:endParaRPr u="sng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Detailed </a:t>
            </a:r>
            <a:r>
              <a:rPr lang="en-GB" sz="1800" b="1"/>
              <a:t>care records systems </a:t>
            </a:r>
            <a:r>
              <a:rPr lang="en-GB" sz="1800"/>
              <a:t>(Lorenzo)--------</a:t>
            </a:r>
            <a:endParaRPr sz="18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GB" sz="1800"/>
              <a:t>Medical imaging and archiving software --------</a:t>
            </a:r>
            <a:endParaRPr sz="1800"/>
          </a:p>
        </p:txBody>
      </p:sp>
      <p:graphicFrame>
        <p:nvGraphicFramePr>
          <p:cNvPr id="114" name="Google Shape;114;p16"/>
          <p:cNvGraphicFramePr/>
          <p:nvPr/>
        </p:nvGraphicFramePr>
        <p:xfrm>
          <a:off x="5138560" y="1054100"/>
          <a:ext cx="6865250" cy="6153175"/>
        </p:xfrm>
        <a:graphic>
          <a:graphicData uri="http://schemas.openxmlformats.org/drawingml/2006/table">
            <a:tbl>
              <a:tblPr firstRow="1" bandRow="1">
                <a:noFill/>
                <a:tableStyleId>{2445741A-CEF5-4E5D-A721-6CF480B27528}</a:tableStyleId>
              </a:tblPr>
              <a:tblGrid>
                <a:gridCol w="6865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153175">
                <a:tc>
                  <a:txBody>
                    <a:bodyPr/>
                    <a:lstStyle/>
                    <a:p>
                      <a:pPr marL="228600" marR="0" lvl="0" indent="-114300" algn="l" rtl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457200" marR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  <a:p>
                      <a:pPr marL="228600" marR="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GB" sz="1800"/>
                        <a:t>A number of applications that underpin the NHS care records service</a:t>
                      </a:r>
                      <a:endParaRPr/>
                    </a:p>
                    <a:p>
                      <a:pPr marL="228600" marR="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secure email, text and fax service</a:t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228600" marR="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 broadband network connecting all the sites providing NHS care</a:t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228600" marR="0" lvl="0" indent="-1143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endParaRPr sz="1800"/>
                    </a:p>
                    <a:p>
                      <a:pPr marL="228600" marR="0" lvl="0" indent="-1143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endParaRPr sz="1800"/>
                    </a:p>
                    <a:p>
                      <a:pPr marL="228600" marR="0" lvl="0" indent="-1143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endParaRPr sz="1800"/>
                    </a:p>
                    <a:p>
                      <a:pPr marL="228600" marR="0" lvl="0" indent="-1143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marL="228600" marR="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Accessible to all NHS practitioners as well as patients </a:t>
                      </a:r>
                      <a:endParaRPr/>
                    </a:p>
                    <a:p>
                      <a:pPr marL="228600" marR="0" lvl="0" indent="-22860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Char char="•"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Ex-rays, medical scans stored and accessible electronically </a:t>
                      </a:r>
                      <a:endParaRPr sz="1800"/>
                    </a:p>
                    <a:p>
                      <a:pPr marL="285750" marR="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/>
                    </a:p>
                    <a:p>
                      <a:pPr marL="285750" marR="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/>
                    </a:p>
                    <a:p>
                      <a:pPr marL="285750" marR="0" lvl="0" indent="-171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alibri"/>
                        <a:buNone/>
                      </a:pPr>
                      <a:endParaRPr sz="180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2CADC9E-FFED-46B2-B4F5-90B6786F71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687"/>
    </mc:Choice>
    <mc:Fallback xmlns="">
      <p:transition spd="slow" advTm="58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GB" sz="3959" dirty="0"/>
              <a:t>Details of the case - Components</a:t>
            </a:r>
            <a:endParaRPr sz="3959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386350" y="1825625"/>
            <a:ext cx="5633400" cy="43512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GB" sz="1800" u="sng" dirty="0"/>
              <a:t>National applications </a:t>
            </a:r>
            <a:endParaRPr u="sng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 dirty="0"/>
              <a:t>Electronic prescribing -----------------------------------</a:t>
            </a:r>
            <a:endParaRPr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GB"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 dirty="0"/>
              <a:t>Choose and Book ----------------------------------------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GB"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 dirty="0"/>
              <a:t>Summary Care Record ----------------------------------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GB"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 dirty="0"/>
              <a:t>GP record transfer ----------------------------------------</a:t>
            </a:r>
            <a:endParaRPr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GB"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 dirty="0"/>
              <a:t>Performance management of primary care -------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5342575" y="1657945"/>
            <a:ext cx="6701100" cy="45795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 dirty="0"/>
              <a:t>Removing the need for paper prescription/pharmacy of your choice</a:t>
            </a:r>
            <a:endParaRPr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GB"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 dirty="0"/>
              <a:t>Electronic referral and booking service</a:t>
            </a:r>
            <a:endParaRPr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GB"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 dirty="0"/>
              <a:t>Summary of patient’s records needed in urgent circumstances</a:t>
            </a:r>
            <a:endParaRPr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GB"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 dirty="0"/>
              <a:t>Seamless electronic transfer of records when changing GP</a:t>
            </a:r>
            <a:endParaRPr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endParaRPr lang="en-GB" sz="1800" dirty="0"/>
          </a:p>
          <a:p>
            <a:pPr marL="22860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en-GB" sz="1800" dirty="0"/>
              <a:t>Manages performance and payments of GPs</a:t>
            </a:r>
            <a:endParaRPr sz="1800" dirty="0"/>
          </a:p>
          <a:p>
            <a:pPr marL="228600" lvl="0" indent="-1143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868F753-FF13-41A0-BA90-01D6A34108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159"/>
    </mc:Choice>
    <mc:Fallback xmlns="">
      <p:transition spd="slow" advTm="73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525375" y="317000"/>
            <a:ext cx="5808000" cy="13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-GB" sz="3959"/>
              <a:t>Details of the case</a:t>
            </a:r>
            <a:br>
              <a:rPr lang="en-GB" sz="3240"/>
            </a:br>
            <a:br>
              <a:rPr lang="en-GB" sz="3240"/>
            </a:br>
            <a:r>
              <a:rPr lang="en-GB" sz="2400"/>
              <a:t>Among the outcomes, the system promised </a:t>
            </a:r>
            <a:endParaRPr sz="2400"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306803" y="2031749"/>
            <a:ext cx="9258302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GB"/>
              <a:t>functional requirements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National Bookings Service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National Prescriptions service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Practitioners to issue reports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Full National Health Record Service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Access and authentication to NHS staff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Provision of e-learning materials </a:t>
            </a:r>
            <a:endParaRPr sz="20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Ambulance Telemonitoring in Ambulances</a:t>
            </a:r>
            <a:endParaRPr sz="20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streamline procurement</a:t>
            </a:r>
            <a:endParaRPr/>
          </a:p>
          <a:p>
            <a:pPr marL="228600" lvl="0" indent="-50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2"/>
          </p:nvPr>
        </p:nvSpPr>
        <p:spPr>
          <a:xfrm>
            <a:off x="6436894" y="490120"/>
            <a:ext cx="5097379" cy="3684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GB"/>
              <a:t>non-functional requirements (2005)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Broadband access (&gt;128kbs) to clinician &amp; support staff in the NHS.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bandwidth to minimum - 2Mbps between trusts and across NHS Net Gateways </a:t>
            </a:r>
            <a:endParaRPr sz="20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accessible nationally for out of hours reference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Domain to domain encryption</a:t>
            </a:r>
            <a:endParaRPr sz="200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566B5A2-DC4F-4E5D-9E7A-34D95B96AA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837"/>
    </mc:Choice>
    <mc:Fallback xmlns="">
      <p:transition spd="slow" advTm="48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213625" y="151250"/>
            <a:ext cx="10195800" cy="1004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Details of the case - Project failure (2008)</a:t>
            </a:r>
            <a:endParaRPr sz="4000"/>
          </a:p>
        </p:txBody>
      </p:sp>
      <p:sp>
        <p:nvSpPr>
          <p:cNvPr id="137" name="Google Shape;137;p19"/>
          <p:cNvSpPr txBox="1">
            <a:spLocks noGrp="1"/>
          </p:cNvSpPr>
          <p:nvPr>
            <p:ph type="body" idx="1"/>
          </p:nvPr>
        </p:nvSpPr>
        <p:spPr>
          <a:xfrm>
            <a:off x="766925" y="1155350"/>
            <a:ext cx="10997100" cy="5361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Progress reported by NHS own account: </a:t>
            </a:r>
            <a:endParaRPr sz="20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Only 50% of patient appointments are via Choose and Book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86% of GPs </a:t>
            </a:r>
            <a:r>
              <a:rPr lang="en-GB" sz="1800" b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made a booking </a:t>
            </a: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using this method.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4,000 GP practices are regularly using GP record transfer 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Less than half of GP practices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Electronic Care Records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Establishment  of SNOMED CT (structured clinical vocabulary) 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371600" lvl="2" indent="-3429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Only small component of this sub-system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Performance Management System partially implemented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Savings vastly overestimated -  costs close to 2.bn more than expected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3483B57-D1D2-45C0-A7C9-E9628FB022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215"/>
    </mc:Choice>
    <mc:Fallback xmlns="">
      <p:transition spd="slow" advTm="612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9984900" cy="818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4000"/>
              <a:t>Details of the case - Project failure (2008)</a:t>
            </a:r>
            <a:endParaRPr sz="4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body" idx="1"/>
          </p:nvPr>
        </p:nvSpPr>
        <p:spPr>
          <a:xfrm>
            <a:off x="372100" y="1183900"/>
            <a:ext cx="10807500" cy="4992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Digital imaging implemented across acute trusts only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337,000 NHS staff are now registered for NHSmail with over 150,000 using the NHSmail system daily.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▪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That’s only %20 of total number of NHS staff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▪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platform needs upgraded to Microsoft Outlook in 2008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800"/>
              <a:buChar char="•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The Electronic Prescription Service continues to make steady progress with 64% of GP practices and pharmacies now live 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▪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22% of prescriptions being issued electronically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Arial"/>
              <a:buChar char="▪"/>
            </a:pPr>
            <a:r>
              <a:rPr lang="en-GB" sz="18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Original delivery due in 2002</a:t>
            </a: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B8D920A-C88A-4915-ADE6-563C812396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886"/>
    </mc:Choice>
    <mc:Fallback xmlns="">
      <p:transition spd="slow" advTm="37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033000" cy="82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GB" sz="4000"/>
              <a:t>Reasons for the software failure </a:t>
            </a:r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body" idx="1"/>
          </p:nvPr>
        </p:nvSpPr>
        <p:spPr>
          <a:xfrm>
            <a:off x="838200" y="1499225"/>
            <a:ext cx="5181600" cy="50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GB" sz="2600"/>
              <a:t>Broad issues</a:t>
            </a:r>
            <a:endParaRPr sz="26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Inaccurate cost estimation</a:t>
            </a:r>
            <a:endParaRPr sz="20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Budgeting</a:t>
            </a:r>
            <a:endParaRPr sz="20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Management incompetence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Sacking of two of the four IT providers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Transparency and accountability </a:t>
            </a:r>
            <a:endParaRPr sz="20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Clash of Culture and context (eg Telemonitoring 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Multisourcing</a:t>
            </a:r>
            <a:endParaRPr sz="20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Contract negotiation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Unfair balance of risk responsibility</a:t>
            </a:r>
            <a:endParaRPr sz="20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Failure to engage with clinicians</a:t>
            </a:r>
            <a:endParaRPr/>
          </a:p>
          <a:p>
            <a:pPr marL="228600" lvl="0" indent="-101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/>
          </a:p>
          <a:p>
            <a:pPr marL="228600" lvl="0" indent="-101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sz="2000"/>
          </a:p>
        </p:txBody>
      </p:sp>
      <p:sp>
        <p:nvSpPr>
          <p:cNvPr id="152" name="Google Shape;152;p21"/>
          <p:cNvSpPr txBox="1">
            <a:spLocks noGrp="1"/>
          </p:cNvSpPr>
          <p:nvPr>
            <p:ph type="body" idx="2"/>
          </p:nvPr>
        </p:nvSpPr>
        <p:spPr>
          <a:xfrm>
            <a:off x="6096000" y="1825625"/>
            <a:ext cx="5181600" cy="47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GB" sz="2600"/>
              <a:t>Specific failures included</a:t>
            </a:r>
            <a:endParaRPr sz="260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Scope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Lack of planning and technical assessment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GB" sz="1600"/>
              <a:t>Technical Architecture 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GB" sz="1600"/>
              <a:t>Project Plan</a:t>
            </a:r>
            <a:endParaRPr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-GB" sz="1600"/>
              <a:t>Detailed design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Lack of Practical value to patients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little clinical functionality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Data security concerns with “fundamental design flaws.”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Delay of crucial deliverables 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GB" sz="2000"/>
              <a:t>Implementation and Deployment issues</a:t>
            </a:r>
            <a:endParaRPr sz="200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7434462-7B04-42E4-8BB3-FA193BC4D5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692"/>
    </mc:Choice>
    <mc:Fallback xmlns="">
      <p:transition spd="slow" advTm="60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1373</Words>
  <Application>Microsoft Office PowerPoint</Application>
  <PresentationFormat>Widescreen</PresentationFormat>
  <Paragraphs>205</Paragraphs>
  <Slides>14</Slides>
  <Notes>14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Noto Sans Symbols</vt:lpstr>
      <vt:lpstr>Office Theme</vt:lpstr>
      <vt:lpstr>Agency NHS Connecting for Health (CFH) </vt:lpstr>
      <vt:lpstr>Introduction </vt:lpstr>
      <vt:lpstr>Details of the case</vt:lpstr>
      <vt:lpstr>Details of the case - Components</vt:lpstr>
      <vt:lpstr>Details of the case - Components </vt:lpstr>
      <vt:lpstr>Details of the case  Among the outcomes, the system promised </vt:lpstr>
      <vt:lpstr>Details of the case - Project failure (2008)</vt:lpstr>
      <vt:lpstr>Details of the case - Project failure (2008) </vt:lpstr>
      <vt:lpstr>Reasons for the software failure </vt:lpstr>
      <vt:lpstr>Consequences of the failure</vt:lpstr>
      <vt:lpstr>Recovery from the failure </vt:lpstr>
      <vt:lpstr>Recovery from the failure </vt:lpstr>
      <vt:lpstr>How the failure might have been avoided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Agency NHS Connecting for Health (CFH)</dc:title>
  <dc:creator>user</dc:creator>
  <cp:lastModifiedBy>user</cp:lastModifiedBy>
  <cp:revision>4</cp:revision>
  <dcterms:modified xsi:type="dcterms:W3CDTF">2018-11-05T22:59:21Z</dcterms:modified>
</cp:coreProperties>
</file>